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94" r:id="rId3"/>
  </p:sldMasterIdLst>
  <p:notesMasterIdLst>
    <p:notesMasterId r:id="rId31"/>
  </p:notesMasterIdLst>
  <p:sldIdLst>
    <p:sldId id="256" r:id="rId4"/>
    <p:sldId id="265" r:id="rId5"/>
    <p:sldId id="257" r:id="rId6"/>
    <p:sldId id="263" r:id="rId7"/>
    <p:sldId id="270" r:id="rId8"/>
    <p:sldId id="307" r:id="rId9"/>
    <p:sldId id="282" r:id="rId10"/>
    <p:sldId id="293" r:id="rId11"/>
    <p:sldId id="294" r:id="rId12"/>
    <p:sldId id="309" r:id="rId13"/>
    <p:sldId id="258" r:id="rId14"/>
    <p:sldId id="272" r:id="rId15"/>
    <p:sldId id="302" r:id="rId16"/>
    <p:sldId id="310" r:id="rId17"/>
    <p:sldId id="303" r:id="rId18"/>
    <p:sldId id="276" r:id="rId19"/>
    <p:sldId id="285" r:id="rId20"/>
    <p:sldId id="292" r:id="rId21"/>
    <p:sldId id="268" r:id="rId22"/>
    <p:sldId id="313" r:id="rId23"/>
    <p:sldId id="305" r:id="rId24"/>
    <p:sldId id="289" r:id="rId25"/>
    <p:sldId id="291" r:id="rId26"/>
    <p:sldId id="312" r:id="rId27"/>
    <p:sldId id="288" r:id="rId28"/>
    <p:sldId id="298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ylie, Johnny" initials="WJ" lastIdx="5" clrIdx="0">
    <p:extLst>
      <p:ext uri="{19B8F6BF-5375-455C-9EA6-DF929625EA0E}">
        <p15:presenceInfo xmlns:p15="http://schemas.microsoft.com/office/powerpoint/2012/main" userId="S-1-5-21-2268474175-859333071-1483869524-830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2"/>
    <a:srgbClr val="84C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4" autoAdjust="0"/>
    <p:restoredTop sz="78269" autoAdjust="0"/>
  </p:normalViewPr>
  <p:slideViewPr>
    <p:cSldViewPr snapToGrid="0">
      <p:cViewPr varScale="1">
        <p:scale>
          <a:sx n="88" d="100"/>
          <a:sy n="88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1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s3327\Desktop\PHIA%20Master%20Data_L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334878182599627"/>
          <c:y val="0.10902279901788846"/>
          <c:w val="0.86620120491577568"/>
          <c:h val="0.7327203487498119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'INCIDENCE (15-49)_ALL'!$A$4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84C86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03A-448A-87F8-559532658749}"/>
              </c:ext>
            </c:extLst>
          </c:dPt>
          <c:dLbls>
            <c:dLbl>
              <c:idx val="0"/>
              <c:layout>
                <c:manualLayout>
                  <c:x val="-2.5462668816039986E-17"/>
                  <c:y val="-4.60649611776956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03A-448A-87F8-55953265874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888888888888889E-3"/>
                  <c:y val="-4.79449474094456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03A-448A-87F8-55953265874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4.63002538177654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03A-448A-87F8-55953265874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87920126881409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03A-448A-87F8-55953265874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185067526415994E-16"/>
                  <c:y val="-0.118027812021785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03A-448A-87F8-55953265874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0.119448594935968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703A-448A-87F8-559532658749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1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('INCIDENCE (15-49)_ALL'!$E$4,'INCIDENCE (15-49)_ALL'!$J$4,'INCIDENCE (15-49)_ALL'!$O$4,'INCIDENCE (15-49)_ALL'!$T$4,'INCIDENCE (15-49)_ALL'!$Y$4,'INCIDENCE (15-49)_ALL'!$AD$4)</c:f>
                <c:numCache>
                  <c:formatCode>General</c:formatCode>
                  <c:ptCount val="6"/>
                  <c:pt idx="0">
                    <c:v>0.2</c:v>
                  </c:pt>
                  <c:pt idx="1">
                    <c:v>0.20999999999999996</c:v>
                  </c:pt>
                  <c:pt idx="2">
                    <c:v>0.22999999999999998</c:v>
                  </c:pt>
                  <c:pt idx="3">
                    <c:v>0.10999999999999999</c:v>
                  </c:pt>
                  <c:pt idx="4">
                    <c:v>0.52</c:v>
                  </c:pt>
                  <c:pt idx="5">
                    <c:v>0.49</c:v>
                  </c:pt>
                </c:numCache>
              </c:numRef>
            </c:plus>
            <c:minus>
              <c:numRef>
                <c:f>('INCIDENCE (15-49)_ALL'!$F$4,'INCIDENCE (15-49)_ALL'!$K$4,'INCIDENCE (15-49)_ALL'!$P$4,'INCIDENCE (15-49)_ALL'!$U$4,'INCIDENCE (15-49)_ALL'!$Z$4,'INCIDENCE (15-49)_ALL'!$AE$4)</c:f>
                <c:numCache>
                  <c:formatCode>General</c:formatCode>
                  <c:ptCount val="6"/>
                  <c:pt idx="0">
                    <c:v>0.18999999999999995</c:v>
                  </c:pt>
                  <c:pt idx="1">
                    <c:v>0.20999999999999996</c:v>
                  </c:pt>
                  <c:pt idx="2">
                    <c:v>0.18000000000000005</c:v>
                  </c:pt>
                  <c:pt idx="3">
                    <c:v>0.10999999999999999</c:v>
                  </c:pt>
                  <c:pt idx="4">
                    <c:v>0.52</c:v>
                  </c:pt>
                  <c:pt idx="5">
                    <c:v>0.47999999999999976</c:v>
                  </c:pt>
                </c:numCache>
              </c:numRef>
            </c:minus>
            <c:spPr>
              <a:ln w="28575"/>
            </c:spPr>
          </c:errBars>
          <c:cat>
            <c:strRef>
              <c:f>('INCIDENCE (15-49)_ALL'!$B$1,'INCIDENCE (15-49)_ALL'!$G$1,'INCIDENCE (15-49)_ALL'!$L$1,'INCIDENCE (15-49)_ALL'!$Q$1,'INCIDENCE (15-49)_ALL'!$V$1,'INCIDENCE (15-49)_ALL'!$AA$1)</c:f>
              <c:strCache>
                <c:ptCount val="6"/>
                <c:pt idx="0">
                  <c:v>Zimbabwe</c:v>
                </c:pt>
                <c:pt idx="1">
                  <c:v>Malawi</c:v>
                </c:pt>
                <c:pt idx="2">
                  <c:v>Zambia</c:v>
                </c:pt>
                <c:pt idx="3">
                  <c:v>Tanzania</c:v>
                </c:pt>
                <c:pt idx="4">
                  <c:v>Swaziland </c:v>
                </c:pt>
                <c:pt idx="5">
                  <c:v>Lesotho</c:v>
                </c:pt>
              </c:strCache>
            </c:strRef>
          </c:cat>
          <c:val>
            <c:numRef>
              <c:f>('INCIDENCE (15-49)_ALL'!$B$4,'INCIDENCE (15-49)_ALL'!$G$4,'INCIDENCE (15-49)_ALL'!$L$4,'INCIDENCE (15-49)_ALL'!$Q$4,'INCIDENCE (15-49)_ALL'!$V$4,'INCIDENCE (15-49)_ALL'!$AA$4)</c:f>
              <c:numCache>
                <c:formatCode>0.00</c:formatCode>
                <c:ptCount val="6"/>
                <c:pt idx="0">
                  <c:v>0.5</c:v>
                </c:pt>
                <c:pt idx="1">
                  <c:v>0.36</c:v>
                </c:pt>
                <c:pt idx="2">
                  <c:v>0.7</c:v>
                </c:pt>
                <c:pt idx="3">
                  <c:v>0.27</c:v>
                </c:pt>
                <c:pt idx="4" formatCode="General">
                  <c:v>1.48</c:v>
                </c:pt>
                <c:pt idx="5">
                  <c:v>1.55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3A-448A-87F8-559532658749}"/>
            </c:ext>
          </c:extLst>
        </c:ser>
        <c:ser>
          <c:idx val="0"/>
          <c:order val="1"/>
          <c:tx>
            <c:strRef>
              <c:f>'INCIDENCE (15-49)_ALL'!$A$2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solidFill>
                <a:srgbClr val="5B9BD5">
                  <a:lumMod val="40000"/>
                  <a:lumOff val="60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-2.5864447436692892E-17"/>
                  <c:y val="-5.11298243567338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03A-448A-87F8-55953265874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3.86800298756893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03A-448A-87F8-55953265874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888888888888889E-3"/>
                  <c:y val="-4.14217091704472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03A-448A-87F8-55953265874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2.06360868655684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03A-448A-87F8-55953265874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888888888889906E-3"/>
                  <c:y val="-0.135498339607149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703A-448A-87F8-55953265874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185067526415994E-16"/>
                  <c:y val="-0.151299447268348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703A-448A-87F8-559532658749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1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('INCIDENCE (15-49)_ALL'!$E$2,'INCIDENCE (15-49)_ALL'!$J$2,'INCIDENCE (15-49)_ALL'!$O$2,'INCIDENCE (15-49)_ALL'!$T$2,'INCIDENCE (15-49)_ALL'!$Y$2,'INCIDENCE (15-49)_ALL'!$AD$2)</c:f>
                <c:numCache>
                  <c:formatCode>General</c:formatCode>
                  <c:ptCount val="6"/>
                  <c:pt idx="0">
                    <c:v>0.22999999999999998</c:v>
                  </c:pt>
                  <c:pt idx="1">
                    <c:v>0.2</c:v>
                  </c:pt>
                  <c:pt idx="2">
                    <c:v>0.22</c:v>
                  </c:pt>
                  <c:pt idx="3">
                    <c:v>0.12000000000000001</c:v>
                  </c:pt>
                  <c:pt idx="4">
                    <c:v>0.6</c:v>
                  </c:pt>
                  <c:pt idx="5">
                    <c:v>0.66</c:v>
                  </c:pt>
                </c:numCache>
              </c:numRef>
            </c:plus>
            <c:minus>
              <c:numRef>
                <c:f>('INCIDENCE (15-49)_ALL'!$F$2,'INCIDENCE (15-49)_ALL'!$K$2,'INCIDENCE (15-49)_ALL'!$P$2,'INCIDENCE (15-49)_ALL'!$U$2,'INCIDENCE (15-49)_ALL'!$Z$2,'INCIDENCE (15-49)_ALL'!$AE$2)</c:f>
                <c:numCache>
                  <c:formatCode>General</c:formatCode>
                  <c:ptCount val="6"/>
                  <c:pt idx="0">
                    <c:v>0.23000000000000004</c:v>
                  </c:pt>
                  <c:pt idx="1">
                    <c:v>0.20999999999999996</c:v>
                  </c:pt>
                  <c:pt idx="2">
                    <c:v>0.23000000000000004</c:v>
                  </c:pt>
                  <c:pt idx="3">
                    <c:v>0.12</c:v>
                  </c:pt>
                  <c:pt idx="4">
                    <c:v>0.6100000000000001</c:v>
                  </c:pt>
                  <c:pt idx="5">
                    <c:v>0.64999999999999991</c:v>
                  </c:pt>
                </c:numCache>
              </c:numRef>
            </c:minus>
            <c:spPr>
              <a:ln w="28575"/>
            </c:spPr>
          </c:errBars>
          <c:cat>
            <c:strRef>
              <c:f>('INCIDENCE (15-49)_ALL'!$B$1,'INCIDENCE (15-49)_ALL'!$G$1,'INCIDENCE (15-49)_ALL'!$L$1,'INCIDENCE (15-49)_ALL'!$Q$1,'INCIDENCE (15-49)_ALL'!$V$1,'INCIDENCE (15-49)_ALL'!$AA$1)</c:f>
              <c:strCache>
                <c:ptCount val="6"/>
                <c:pt idx="0">
                  <c:v>Zimbabwe</c:v>
                </c:pt>
                <c:pt idx="1">
                  <c:v>Malawi</c:v>
                </c:pt>
                <c:pt idx="2">
                  <c:v>Zambia</c:v>
                </c:pt>
                <c:pt idx="3">
                  <c:v>Tanzania</c:v>
                </c:pt>
                <c:pt idx="4">
                  <c:v>Swaziland </c:v>
                </c:pt>
                <c:pt idx="5">
                  <c:v>Lesotho</c:v>
                </c:pt>
              </c:strCache>
            </c:strRef>
          </c:cat>
          <c:val>
            <c:numRef>
              <c:f>('INCIDENCE (15-49)_ALL'!$B$2,'INCIDENCE (15-49)_ALL'!$G$2,'INCIDENCE (15-49)_ALL'!$L$2,'INCIDENCE (15-49)_ALL'!$Q$2,'INCIDENCE (15-49)_ALL'!$V$2,'INCIDENCE (15-49)_ALL'!$AA$2)</c:f>
              <c:numCache>
                <c:formatCode>0.00</c:formatCode>
                <c:ptCount val="6"/>
                <c:pt idx="0">
                  <c:v>0.3</c:v>
                </c:pt>
                <c:pt idx="1">
                  <c:v>0.26</c:v>
                </c:pt>
                <c:pt idx="2">
                  <c:v>0.31</c:v>
                </c:pt>
                <c:pt idx="3">
                  <c:v>0.14000000000000001</c:v>
                </c:pt>
                <c:pt idx="4">
                  <c:v>0.99</c:v>
                </c:pt>
                <c:pt idx="5">
                  <c:v>1.33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03A-448A-87F8-559532658749}"/>
            </c:ext>
          </c:extLst>
        </c:ser>
        <c:ser>
          <c:idx val="1"/>
          <c:order val="2"/>
          <c:tx>
            <c:strRef>
              <c:f>'INCIDENCE (15-49)_ALL'!$A$3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7.12111660268965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03A-448A-87F8-55953265874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6.06556559915632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03A-448A-87F8-55953265874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666666666666666E-3"/>
                  <c:y val="-8.21889554929940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03A-448A-87F8-55953265874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185067526415994E-16"/>
                  <c:y val="-3.05988364494399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03A-448A-87F8-55953265874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195313104053509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703A-448A-87F8-55953265874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3888888888888889E-3"/>
                  <c:y val="-0.159972698989085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703A-448A-87F8-559532658749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1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('INCIDENCE (15-49)_ALL'!$E$3,'INCIDENCE (15-49)_ALL'!$J$3,'INCIDENCE (15-49)_ALL'!$O$3,'INCIDENCE (15-49)_ALL'!$T$3,'INCIDENCE (15-49)_ALL'!$Y$3,'INCIDENCE (15-49)_ALL'!$AD$3)</c:f>
                <c:numCache>
                  <c:formatCode>General</c:formatCode>
                  <c:ptCount val="6"/>
                  <c:pt idx="0">
                    <c:v>0.30999999999999994</c:v>
                  </c:pt>
                  <c:pt idx="1">
                    <c:v>0.28999999999999998</c:v>
                  </c:pt>
                  <c:pt idx="2">
                    <c:v>0.38000000000000012</c:v>
                  </c:pt>
                  <c:pt idx="3">
                    <c:v>0.18000000000000002</c:v>
                  </c:pt>
                  <c:pt idx="4">
                    <c:v>0.84000000000000008</c:v>
                  </c:pt>
                  <c:pt idx="5">
                    <c:v>0.7</c:v>
                  </c:pt>
                </c:numCache>
              </c:numRef>
            </c:plus>
            <c:minus>
              <c:numRef>
                <c:f>('INCIDENCE (15-49)_ALL'!$F$3,'INCIDENCE (15-49)_ALL'!$K$3,'INCIDENCE (15-49)_ALL'!$P$3,'INCIDENCE (15-49)_ALL'!$U$3,'INCIDENCE (15-49)_ALL'!$Z$3,'INCIDENCE (15-49)_ALL'!$AE$3)</c:f>
                <c:numCache>
                  <c:formatCode>General</c:formatCode>
                  <c:ptCount val="6"/>
                  <c:pt idx="0">
                    <c:v>0.31000000000000005</c:v>
                  </c:pt>
                  <c:pt idx="1">
                    <c:v>0.28999999999999998</c:v>
                  </c:pt>
                  <c:pt idx="2">
                    <c:v>0.37999999999999989</c:v>
                  </c:pt>
                  <c:pt idx="3">
                    <c:v>0.17999999999999994</c:v>
                  </c:pt>
                  <c:pt idx="4">
                    <c:v>0.82000000000000006</c:v>
                  </c:pt>
                  <c:pt idx="5">
                    <c:v>0.69</c:v>
                  </c:pt>
                </c:numCache>
              </c:numRef>
            </c:minus>
            <c:spPr>
              <a:ln w="28575"/>
            </c:spPr>
          </c:errBars>
          <c:cat>
            <c:strRef>
              <c:f>('INCIDENCE (15-49)_ALL'!$B$1,'INCIDENCE (15-49)_ALL'!$G$1,'INCIDENCE (15-49)_ALL'!$L$1,'INCIDENCE (15-49)_ALL'!$Q$1,'INCIDENCE (15-49)_ALL'!$V$1,'INCIDENCE (15-49)_ALL'!$AA$1)</c:f>
              <c:strCache>
                <c:ptCount val="6"/>
                <c:pt idx="0">
                  <c:v>Zimbabwe</c:v>
                </c:pt>
                <c:pt idx="1">
                  <c:v>Malawi</c:v>
                </c:pt>
                <c:pt idx="2">
                  <c:v>Zambia</c:v>
                </c:pt>
                <c:pt idx="3">
                  <c:v>Tanzania</c:v>
                </c:pt>
                <c:pt idx="4">
                  <c:v>Swaziland </c:v>
                </c:pt>
                <c:pt idx="5">
                  <c:v>Lesotho</c:v>
                </c:pt>
              </c:strCache>
            </c:strRef>
          </c:cat>
          <c:val>
            <c:numRef>
              <c:f>('INCIDENCE (15-49)_ALL'!$B$3,'INCIDENCE (15-49)_ALL'!$G$3,'INCIDENCE (15-49)_ALL'!$L$3,'INCIDENCE (15-49)_ALL'!$Q$3,'INCIDENCE (15-49)_ALL'!$V$3,'INCIDENCE (15-49)_ALL'!$AA$3)</c:f>
              <c:numCache>
                <c:formatCode>0.00</c:formatCode>
                <c:ptCount val="6"/>
                <c:pt idx="0">
                  <c:v>0.69</c:v>
                </c:pt>
                <c:pt idx="1">
                  <c:v>0.46</c:v>
                </c:pt>
                <c:pt idx="2">
                  <c:v>1.1000000000000001</c:v>
                </c:pt>
                <c:pt idx="3">
                  <c:v>0.4</c:v>
                </c:pt>
                <c:pt idx="4">
                  <c:v>1.99</c:v>
                </c:pt>
                <c:pt idx="5">
                  <c:v>1.81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03A-448A-87F8-5595326587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4475416"/>
        <c:axId val="125070912"/>
      </c:barChart>
      <c:catAx>
        <c:axId val="84475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200"/>
            </a:pPr>
            <a:endParaRPr lang="en-US"/>
          </a:p>
        </c:txPr>
        <c:crossAx val="125070912"/>
        <c:crosses val="autoZero"/>
        <c:auto val="1"/>
        <c:lblAlgn val="ctr"/>
        <c:lblOffset val="100"/>
        <c:noMultiLvlLbl val="0"/>
      </c:catAx>
      <c:valAx>
        <c:axId val="1250709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100"/>
                </a:pPr>
                <a:r>
                  <a:rPr lang="en-US" sz="2100" dirty="0"/>
                  <a:t> Annual HIV Incidence,  Age 15-49</a:t>
                </a:r>
                <a:r>
                  <a:rPr lang="en-US" sz="2100" baseline="0" dirty="0"/>
                  <a:t> (%)</a:t>
                </a:r>
                <a:endParaRPr lang="en-US" sz="2100" dirty="0"/>
              </a:p>
            </c:rich>
          </c:tx>
          <c:layout>
            <c:manualLayout>
              <c:xMode val="edge"/>
              <c:yMode val="edge"/>
              <c:x val="1.1453412073490814E-2"/>
              <c:y val="8.160082201318658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crossAx val="8447541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2400" b="1">
          <a:latin typeface="Arial Narrow" panose="020B0606020202030204" pitchFamily="34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1D1E7-FF94-489F-9C2A-648F9ED848CA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3FE6-1930-475F-8D27-CFA7E89F7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image: http://www.aidsdatahub.org/sites/default/files/documents/National_Estimate_of_HIV_2012.pdf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3FE6-1930-475F-8D27-CFA7E89F7F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86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3FE6-1930-475F-8D27-CFA7E89F7F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60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E3FE6-1930-475F-8D27-CFA7E89F7F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781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3FE6-1930-475F-8D27-CFA7E89F7F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00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http://apps.who.int/iris/bitstream/handle/10665/258924/9789241513012-eng.pdf;jsessionid=D538B724D0ACD4C222143DDA266A21BA?sequence=1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3FE6-1930-475F-8D27-CFA7E89F7F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93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3FE6-1930-475F-8D27-CFA7E89F7F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54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3FE6-1930-475F-8D27-CFA7E89F7F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99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3FE6-1930-475F-8D27-CFA7E89F7F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5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3FE6-1930-475F-8D27-CFA7E89F7F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9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3FE6-1930-475F-8D27-CFA7E89F7F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68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3FE6-1930-475F-8D27-CFA7E89F7F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5B793-96C0-4CA3-B098-15F6FDCEBB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043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3FE6-1930-475F-8D27-CFA7E89F7F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04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3FE6-1930-475F-8D27-CFA7E89F7F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49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3FE6-1930-475F-8D27-CFA7E89F7F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75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3FE6-1930-475F-8D27-CFA7E89F7F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6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3FE6-1930-475F-8D27-CFA7E89F7F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64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3FE6-1930-475F-8D27-CFA7E89F7F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45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3FE6-1930-475F-8D27-CFA7E89F7F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94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3FE6-1930-475F-8D27-CFA7E89F7F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6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E3FE6-1930-475F-8D27-CFA7E89F7F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4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139F-8623-4756-AA4F-97CAF5DFE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F845-89AC-41FD-9BCB-90B02B630A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8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2F6-6B2F-4C8E-AC1B-93753D2AA83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50A4-FB0E-4903-9A40-90A79D54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6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2F6-6B2F-4C8E-AC1B-93753D2AA83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50A4-FB0E-4903-9A40-90A79D54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89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2F6-6B2F-4C8E-AC1B-93753D2AA83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50A4-FB0E-4903-9A40-90A79D54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38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2F6-6B2F-4C8E-AC1B-93753D2AA83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50A4-FB0E-4903-9A40-90A79D54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50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2F6-6B2F-4C8E-AC1B-93753D2AA83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50A4-FB0E-4903-9A40-90A79D54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9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2F6-6B2F-4C8E-AC1B-93753D2AA83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50A4-FB0E-4903-9A40-90A79D54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2F6-6B2F-4C8E-AC1B-93753D2AA83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50A4-FB0E-4903-9A40-90A79D54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08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2F6-6B2F-4C8E-AC1B-93753D2AA83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50A4-FB0E-4903-9A40-90A79D54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77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2F6-6B2F-4C8E-AC1B-93753D2AA83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50A4-FB0E-4903-9A40-90A79D54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4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2F6-6B2F-4C8E-AC1B-93753D2AA83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50A4-FB0E-4903-9A40-90A79D54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5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139F-8623-4756-AA4F-97CAF5DFE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F845-89AC-41FD-9BCB-90B02B630A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70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2F6-6B2F-4C8E-AC1B-93753D2AA83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50A4-FB0E-4903-9A40-90A79D54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36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5152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011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8736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9230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92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712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7506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139F-8623-4756-AA4F-97CAF5DFE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F845-89AC-41FD-9BCB-90B02B630A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5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139F-8623-4756-AA4F-97CAF5DFE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F845-89AC-41FD-9BCB-90B02B630A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6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73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139F-8623-4756-AA4F-97CAF5DFE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F845-89AC-41FD-9BCB-90B02B630A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9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67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08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4045-A70D-4F60-90D8-1AAC66E799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CEB8-1AA8-460C-A36D-251ACE354B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7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139F-8623-4756-AA4F-97CAF5DFEC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F845-89AC-41FD-9BCB-90B02B630A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bg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4582"/>
          </a:solidFill>
          <a:latin typeface="Garamond" panose="02020404030301010803" pitchFamily="18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rgbClr val="004582"/>
          </a:solidFill>
          <a:latin typeface="Garamond" panose="02020404030301010803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4582"/>
          </a:solidFill>
          <a:latin typeface="Garamond" panose="02020404030301010803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004582"/>
          </a:solidFill>
          <a:latin typeface="Garamond" panose="02020404030301010803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004582"/>
          </a:solidFill>
          <a:latin typeface="Garamond" panose="020204040303010108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402F6-6B2F-4C8E-AC1B-93753D2AA832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50A4-FB0E-4903-9A40-90A79D540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5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1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hf sldNum="0" hdr="0" ftr="0" dt="0"/>
  <p:txStyles>
    <p:titleStyle>
      <a:lvl1pPr algn="ctr" defTabSz="457189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Garamond"/>
          <a:ea typeface="ＭＳ Ｐゴシック" pitchFamily="-107" charset="-128"/>
          <a:cs typeface="Garamond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Garamond" pitchFamily="-107" charset="0"/>
          <a:ea typeface="ＭＳ Ｐゴシック" pitchFamily="-107" charset="-128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Garamond" pitchFamily="-107" charset="0"/>
          <a:ea typeface="ＭＳ Ｐゴシック" pitchFamily="-107" charset="-128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Garamond" pitchFamily="-107" charset="0"/>
          <a:ea typeface="ＭＳ Ｐゴシック" pitchFamily="-107" charset="-128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Garamond" pitchFamily="-107" charset="0"/>
          <a:ea typeface="ＭＳ Ｐゴシック" pitchFamily="-107" charset="-128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Garamond" pitchFamily="-107" charset="0"/>
          <a:ea typeface="ＭＳ Ｐゴシック" pitchFamily="-107" charset="-128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Garamond" pitchFamily="-107" charset="0"/>
          <a:ea typeface="ＭＳ Ｐゴシック" pitchFamily="-107" charset="-128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Garamond" pitchFamily="-107" charset="0"/>
          <a:ea typeface="ＭＳ Ｐゴシック" pitchFamily="-107" charset="-128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Garamond" pitchFamily="-107" charset="0"/>
          <a:ea typeface="ＭＳ Ｐゴシック" pitchFamily="-107" charset="-128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F497D"/>
          </a:solidFill>
          <a:latin typeface="Garamond"/>
          <a:ea typeface="ＭＳ Ｐゴシック" pitchFamily="-107" charset="-128"/>
          <a:cs typeface="Garamond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F497D"/>
          </a:solidFill>
          <a:latin typeface="Garamond"/>
          <a:ea typeface="ＭＳ Ｐゴシック" pitchFamily="-107" charset="-128"/>
          <a:cs typeface="Garamond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F497D"/>
          </a:solidFill>
          <a:latin typeface="Garamond"/>
          <a:ea typeface="ＭＳ Ｐゴシック" pitchFamily="-107" charset="-128"/>
          <a:cs typeface="Garamond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F497D"/>
          </a:solidFill>
          <a:latin typeface="Garamond"/>
          <a:ea typeface="ＭＳ Ｐゴシック" pitchFamily="-107" charset="-128"/>
          <a:cs typeface="Garamond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F497D"/>
          </a:solidFill>
          <a:latin typeface="Garamond"/>
          <a:ea typeface="ＭＳ Ｐゴシック" pitchFamily="-107" charset="-128"/>
          <a:cs typeface="Garamond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" contrast="5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007" y="1021405"/>
            <a:ext cx="4763386" cy="1584270"/>
          </a:xfrm>
        </p:spPr>
        <p:txBody>
          <a:bodyPr>
            <a:normAutofit fontScale="90000"/>
          </a:bodyPr>
          <a:lstStyle/>
          <a:p>
            <a:r>
              <a:rPr lang="en-US" sz="3000" b="1" spc="-150" dirty="0">
                <a:latin typeface="Arial" panose="020B0604020202020204" pitchFamily="34" charset="0"/>
                <a:cs typeface="Arial" panose="020B0604020202020204" pitchFamily="34" charset="0"/>
              </a:rPr>
              <a:t>Measuring HIV Incidence among </a:t>
            </a:r>
            <a:br>
              <a:rPr lang="en-US" sz="3000" b="1" spc="-1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spc="-150" dirty="0">
                <a:latin typeface="Arial" panose="020B0604020202020204" pitchFamily="34" charset="0"/>
                <a:cs typeface="Arial" panose="020B0604020202020204" pitchFamily="34" charset="0"/>
              </a:rPr>
              <a:t>Key Populations, Young Adults and Adolescents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1945" y="2904078"/>
            <a:ext cx="4939015" cy="1995598"/>
          </a:xfrm>
        </p:spPr>
        <p:txBody>
          <a:bodyPr>
            <a:noAutofit/>
          </a:bodyPr>
          <a:lstStyle/>
          <a:p>
            <a:r>
              <a:rPr lang="en-US" b="1" dirty="0"/>
              <a:t>July 22</a:t>
            </a:r>
            <a:r>
              <a:rPr lang="en-US" b="1" baseline="30000" dirty="0"/>
              <a:t>nd</a:t>
            </a:r>
            <a:r>
              <a:rPr lang="en-US" b="1" dirty="0"/>
              <a:t>, 2018</a:t>
            </a:r>
          </a:p>
          <a:p>
            <a:r>
              <a:rPr lang="en-US" b="1" dirty="0" err="1"/>
              <a:t>Joep</a:t>
            </a:r>
            <a:r>
              <a:rPr lang="en-US" b="1" dirty="0"/>
              <a:t> Lange Institute, Amsterdam</a:t>
            </a:r>
          </a:p>
          <a:p>
            <a:pPr>
              <a:lnSpc>
                <a:spcPts val="800"/>
              </a:lnSpc>
              <a:spcBef>
                <a:spcPts val="0"/>
              </a:spcBef>
            </a:pPr>
            <a:endParaRPr lang="en-US" b="1" dirty="0"/>
          </a:p>
          <a:p>
            <a:r>
              <a:rPr lang="en-US" b="1" dirty="0"/>
              <a:t>Jessica E. </a:t>
            </a:r>
            <a:r>
              <a:rPr lang="en-US" b="1" dirty="0" err="1"/>
              <a:t>Justman</a:t>
            </a:r>
            <a:r>
              <a:rPr lang="en-US" b="1" dirty="0"/>
              <a:t>, M.D.</a:t>
            </a:r>
          </a:p>
          <a:p>
            <a:r>
              <a:rPr lang="en-US" b="1" dirty="0"/>
              <a:t>Senior Technical Director</a:t>
            </a:r>
          </a:p>
          <a:p>
            <a:r>
              <a:rPr lang="en-US" b="1" dirty="0"/>
              <a:t>ICAP at Columbia</a:t>
            </a:r>
          </a:p>
        </p:txBody>
      </p:sp>
      <p:pic>
        <p:nvPicPr>
          <p:cNvPr id="4" name="Picture 3" descr="G:\Admin Files\Logos\ICAP new logo-20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3523" y="192310"/>
            <a:ext cx="2716892" cy="11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757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HIV Incidence in Priority Populations:</a:t>
            </a:r>
            <a:b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Adolescents &amp; Young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713" y="1779263"/>
            <a:ext cx="4235287" cy="4207721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2016, youth ages 15-24 accounted for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34%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all global new infections (610,000) 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Gender: 2/3 new infections among youth are in adolescent girls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Location: most (73%) new infections among adolescents occur in sub-Saharan Africa </a:t>
            </a:r>
          </a:p>
          <a:p>
            <a:pPr lvl="2">
              <a:lnSpc>
                <a:spcPts val="3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ts val="3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A09E86-1C24-4F0C-B45A-7532D3F26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59" t="30738" r="8412"/>
          <a:stretch/>
        </p:blipFill>
        <p:spPr>
          <a:xfrm>
            <a:off x="4978400" y="2138203"/>
            <a:ext cx="3708400" cy="36381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60AECC5-B233-496E-8593-9E5FE70D198E}"/>
              </a:ext>
            </a:extLst>
          </p:cNvPr>
          <p:cNvSpPr txBox="1"/>
          <p:nvPr/>
        </p:nvSpPr>
        <p:spPr>
          <a:xfrm>
            <a:off x="0" y="6488668"/>
            <a:ext cx="216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UNAIDS 2017 estimates</a:t>
            </a:r>
          </a:p>
          <a:p>
            <a:r>
              <a:rPr lang="en-US" sz="900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not available for North America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351E7E-6B53-48A4-A570-5D1E54DF9DAF}"/>
              </a:ext>
            </a:extLst>
          </p:cNvPr>
          <p:cNvSpPr/>
          <p:nvPr/>
        </p:nvSpPr>
        <p:spPr>
          <a:xfrm>
            <a:off x="8062252" y="5379453"/>
            <a:ext cx="624548" cy="3877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D18618-B0B6-4EE5-8E11-2CFE18D6FC9C}"/>
              </a:ext>
            </a:extLst>
          </p:cNvPr>
          <p:cNvSpPr txBox="1"/>
          <p:nvPr/>
        </p:nvSpPr>
        <p:spPr>
          <a:xfrm>
            <a:off x="4978400" y="5965448"/>
            <a:ext cx="4068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# and % new HIV infections </a:t>
            </a:r>
          </a:p>
          <a:p>
            <a:r>
              <a:rPr lang="en-US" sz="2000" b="1" dirty="0"/>
              <a:t>among AGYW 15-19, by region, 2016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D1079E0-2D99-42D4-86AC-F9B356BB7A3F}"/>
              </a:ext>
            </a:extLst>
          </p:cNvPr>
          <p:cNvSpPr/>
          <p:nvPr/>
        </p:nvSpPr>
        <p:spPr>
          <a:xfrm>
            <a:off x="5027383" y="2139443"/>
            <a:ext cx="687003" cy="3877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82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Key Populations are a Large Source of New HIV Infections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1220" y="1430947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 million new HIV infections in 2015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these, </a:t>
            </a:r>
            <a:r>
              <a:rPr lang="en-US" sz="2000" b="1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populations </a:t>
            </a:r>
            <a:r>
              <a:rPr lang="en-US" sz="2000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their sexual partners comprised:</a:t>
            </a:r>
          </a:p>
          <a:p>
            <a:pPr marL="600075" lvl="1" indent="-257175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of all new infections outside SSA</a:t>
            </a:r>
          </a:p>
          <a:p>
            <a:pPr marL="600075" lvl="1" indent="-257175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of all new infections in SSA</a:t>
            </a:r>
          </a:p>
          <a:p>
            <a:pPr marL="600075" lvl="1" indent="-257175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44% of new HIV infections globally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5000"/>
                    </a14:imgEffect>
                  </a14:imgLayer>
                </a14:imgProps>
              </a:ext>
            </a:extLst>
          </a:blip>
          <a:srcRect t="56164" r="49120" b="-356"/>
          <a:stretch/>
        </p:blipFill>
        <p:spPr>
          <a:xfrm>
            <a:off x="137434" y="6522570"/>
            <a:ext cx="3590421" cy="330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45106"/>
          <a:stretch/>
        </p:blipFill>
        <p:spPr>
          <a:xfrm>
            <a:off x="711220" y="3340385"/>
            <a:ext cx="7721559" cy="2706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63615" b="24196"/>
          <a:stretch/>
        </p:blipFill>
        <p:spPr>
          <a:xfrm>
            <a:off x="869523" y="5836285"/>
            <a:ext cx="7817277" cy="6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05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6" y="285148"/>
            <a:ext cx="9107214" cy="11430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Methods: Directly Observed Incidence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865" y="1508271"/>
            <a:ext cx="8354496" cy="1902749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Prospective cohort studies</a:t>
            </a:r>
          </a:p>
          <a:p>
            <a:pPr lvl="1">
              <a:lnSpc>
                <a:spcPts val="3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Based on observed HIV diagnosis (seroconversions) </a:t>
            </a:r>
          </a:p>
          <a:p>
            <a:pPr lvl="1">
              <a:lnSpc>
                <a:spcPts val="3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Considered “gold standard” of direct measurement, but…</a:t>
            </a:r>
          </a:p>
          <a:p>
            <a:pPr lvl="1">
              <a:lnSpc>
                <a:spcPts val="3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Expensive, difficult, time-consuming and prone to bias</a:t>
            </a:r>
          </a:p>
          <a:p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6"/>
          <p:cNvGrpSpPr/>
          <p:nvPr/>
        </p:nvGrpSpPr>
        <p:grpSpPr>
          <a:xfrm>
            <a:off x="1672057" y="3491143"/>
            <a:ext cx="7070993" cy="1731738"/>
            <a:chOff x="1071199" y="1676400"/>
            <a:chExt cx="1275135" cy="1731738"/>
          </a:xfrm>
        </p:grpSpPr>
        <p:grpSp>
          <p:nvGrpSpPr>
            <p:cNvPr id="5" name="Group 45"/>
            <p:cNvGrpSpPr/>
            <p:nvPr/>
          </p:nvGrpSpPr>
          <p:grpSpPr>
            <a:xfrm>
              <a:off x="1071199" y="1676400"/>
              <a:ext cx="1053597" cy="1173365"/>
              <a:chOff x="1071199" y="1676400"/>
              <a:chExt cx="1053597" cy="1173365"/>
            </a:xfrm>
          </p:grpSpPr>
          <p:sp>
            <p:nvSpPr>
              <p:cNvPr id="7" name="AutoShape 38"/>
              <p:cNvSpPr>
                <a:spLocks noChangeArrowheads="1"/>
              </p:cNvSpPr>
              <p:nvPr/>
            </p:nvSpPr>
            <p:spPr bwMode="auto">
              <a:xfrm>
                <a:off x="1143000" y="1676400"/>
                <a:ext cx="935135" cy="1173365"/>
              </a:xfrm>
              <a:prstGeom prst="rightArrow">
                <a:avLst>
                  <a:gd name="adj1" fmla="val 50000"/>
                  <a:gd name="adj2" fmla="val 29089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6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" name="Rectangle 70"/>
              <p:cNvSpPr>
                <a:spLocks noChangeArrowheads="1"/>
              </p:cNvSpPr>
              <p:nvPr/>
            </p:nvSpPr>
            <p:spPr bwMode="auto">
              <a:xfrm>
                <a:off x="2078594" y="1676400"/>
                <a:ext cx="40902" cy="117336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6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9" name="Rectangle 71"/>
              <p:cNvSpPr>
                <a:spLocks noChangeArrowheads="1"/>
              </p:cNvSpPr>
              <p:nvPr/>
            </p:nvSpPr>
            <p:spPr bwMode="auto">
              <a:xfrm>
                <a:off x="1104900" y="1676400"/>
                <a:ext cx="38100" cy="117336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6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" name="Text Box 72"/>
              <p:cNvSpPr txBox="1">
                <a:spLocks noChangeArrowheads="1"/>
              </p:cNvSpPr>
              <p:nvPr/>
            </p:nvSpPr>
            <p:spPr bwMode="auto">
              <a:xfrm>
                <a:off x="1071199" y="1905000"/>
                <a:ext cx="1053597" cy="589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360">
                  <a:spcBef>
                    <a:spcPts val="200"/>
                  </a:spcBef>
                </a:pPr>
                <a:r>
                  <a:rPr lang="en-US" sz="1200" b="1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  </a:t>
                </a:r>
                <a:r>
                  <a:rPr lang="en-US" sz="2400" b="1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HIV-uninfected Cohort</a:t>
                </a:r>
                <a:r>
                  <a:rPr lang="en-US" sz="1600" b="1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 </a:t>
                </a:r>
                <a:endParaRPr lang="en-US" sz="16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922231" y="2946473"/>
              <a:ext cx="424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6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  <a:cs typeface="+mn-cs"/>
                </a:rPr>
                <a:t>HIV testing</a:t>
              </a:r>
              <a:endParaRPr lang="en-US" sz="1600" b="1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84132" y="4664508"/>
            <a:ext cx="1584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HIV testing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  <a:p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43" y="5851143"/>
            <a:ext cx="2675307" cy="3648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750" y="5675227"/>
            <a:ext cx="5359300" cy="87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65" y="315734"/>
            <a:ext cx="8897420" cy="11430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Methods: Directly Observed Incidence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565" y="1514005"/>
            <a:ext cx="8691936" cy="230624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3000"/>
              </a:lnSpc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Cross-sectional estimation using biomarkers</a:t>
            </a:r>
          </a:p>
          <a:p>
            <a:pPr lvl="1">
              <a:lnSpc>
                <a:spcPts val="3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Using lab assays of individual blood samples, identify recent infections (last 4-6 months) and acute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(A) infections (last 2 weeks)</a:t>
            </a:r>
          </a:p>
          <a:p>
            <a:pPr lvl="1">
              <a:lnSpc>
                <a:spcPts val="3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Ex: LAg-avidity assay (used in PHIAs) for recent</a:t>
            </a:r>
          </a:p>
          <a:p>
            <a:pPr lvl="1">
              <a:lnSpc>
                <a:spcPts val="3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Pooled nucleic acid testing (NAT) for acute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46"/>
          <p:cNvGrpSpPr/>
          <p:nvPr/>
        </p:nvGrpSpPr>
        <p:grpSpPr>
          <a:xfrm>
            <a:off x="1563841" y="3824950"/>
            <a:ext cx="7055349" cy="2209633"/>
            <a:chOff x="1071199" y="2144230"/>
            <a:chExt cx="1272314" cy="2209633"/>
          </a:xfrm>
        </p:grpSpPr>
        <p:grpSp>
          <p:nvGrpSpPr>
            <p:cNvPr id="13" name="Group 45"/>
            <p:cNvGrpSpPr/>
            <p:nvPr/>
          </p:nvGrpSpPr>
          <p:grpSpPr>
            <a:xfrm>
              <a:off x="1071199" y="2144230"/>
              <a:ext cx="1060262" cy="1237160"/>
              <a:chOff x="1071199" y="2144230"/>
              <a:chExt cx="1060262" cy="1237160"/>
            </a:xfrm>
          </p:grpSpPr>
          <p:sp>
            <p:nvSpPr>
              <p:cNvPr id="15" name="AutoShape 38"/>
              <p:cNvSpPr>
                <a:spLocks noChangeArrowheads="1"/>
              </p:cNvSpPr>
              <p:nvPr/>
            </p:nvSpPr>
            <p:spPr bwMode="auto">
              <a:xfrm rot="10800000">
                <a:off x="1143000" y="2165495"/>
                <a:ext cx="935135" cy="1173365"/>
              </a:xfrm>
              <a:prstGeom prst="rightArrow">
                <a:avLst>
                  <a:gd name="adj1" fmla="val 50000"/>
                  <a:gd name="adj2" fmla="val 29089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6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6" name="Rectangle 70"/>
              <p:cNvSpPr>
                <a:spLocks noChangeArrowheads="1"/>
              </p:cNvSpPr>
              <p:nvPr/>
            </p:nvSpPr>
            <p:spPr bwMode="auto">
              <a:xfrm>
                <a:off x="2081970" y="2144230"/>
                <a:ext cx="49491" cy="1173365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6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7" name="Rectangle 71"/>
              <p:cNvSpPr>
                <a:spLocks noChangeArrowheads="1"/>
              </p:cNvSpPr>
              <p:nvPr/>
            </p:nvSpPr>
            <p:spPr bwMode="auto">
              <a:xfrm>
                <a:off x="1101065" y="2208025"/>
                <a:ext cx="38100" cy="117336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glow rad="609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6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8" name="Text Box 72"/>
              <p:cNvSpPr txBox="1">
                <a:spLocks noChangeArrowheads="1"/>
              </p:cNvSpPr>
              <p:nvPr/>
            </p:nvSpPr>
            <p:spPr bwMode="auto">
              <a:xfrm>
                <a:off x="1071199" y="2500420"/>
                <a:ext cx="1053597" cy="589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14360">
                  <a:spcBef>
                    <a:spcPts val="200"/>
                  </a:spcBef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Recently infected Individuals </a:t>
                </a:r>
                <a:endParaRPr lang="en-US" sz="16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919410" y="3953753"/>
              <a:ext cx="424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6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i="1" u="sng" dirty="0">
                  <a:solidFill>
                    <a:prstClr val="black"/>
                  </a:solidFill>
                  <a:latin typeface="Calibri"/>
                  <a:cs typeface="+mn-cs"/>
                </a:rPr>
                <a:t>Time of sampling</a:t>
              </a:r>
              <a:endParaRPr lang="en-US" sz="2000" b="1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684286" y="4741404"/>
            <a:ext cx="409338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36" tIns="45718" rIns="91436" bIns="45718" rtlCol="0">
            <a:spAutoFit/>
          </a:bodyPr>
          <a:lstStyle/>
          <a:p>
            <a:pPr algn="ctr" defTabSz="91436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+mn-cs"/>
              </a:rPr>
              <a:t>Window period (e.g., 6 mo.)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0528" y="5579556"/>
            <a:ext cx="2351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6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u="sng" dirty="0">
                <a:solidFill>
                  <a:prstClr val="black"/>
                </a:solidFill>
                <a:latin typeface="Calibri"/>
                <a:cs typeface="+mn-cs"/>
              </a:rPr>
              <a:t>Time of infection</a:t>
            </a: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75" y="6320719"/>
            <a:ext cx="2468281" cy="4370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537" y="6039282"/>
            <a:ext cx="5373653" cy="83990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650588" y="4150073"/>
            <a:ext cx="516155" cy="567771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6639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8" y="234588"/>
            <a:ext cx="9095722" cy="1204573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</a:b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Sampling: General Population Estimates</a:t>
            </a:r>
            <a:b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</a:b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PHIA Project and other general population survey</a:t>
            </a:r>
            <a:b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97462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phia.icap.columbia.edu</a:t>
            </a:r>
          </a:p>
        </p:txBody>
      </p:sp>
      <p:sp>
        <p:nvSpPr>
          <p:cNvPr id="7" name="Rectangle 6"/>
          <p:cNvSpPr/>
          <p:nvPr/>
        </p:nvSpPr>
        <p:spPr>
          <a:xfrm>
            <a:off x="5096278" y="1859340"/>
            <a:ext cx="4047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Two-stage, cluster sample designed to achieve nationally representative sample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008C30-D975-42F4-AC5B-3E17EDC95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859340"/>
            <a:ext cx="3953938" cy="4205596"/>
          </a:xfrm>
          <a:prstGeom prst="rect">
            <a:avLst/>
          </a:prstGeom>
        </p:spPr>
      </p:pic>
      <p:pic>
        <p:nvPicPr>
          <p:cNvPr id="4" name="Graphic 3" descr="Family with girl">
            <a:extLst>
              <a:ext uri="{FF2B5EF4-FFF2-40B4-BE49-F238E27FC236}">
                <a16:creationId xmlns:a16="http://schemas.microsoft.com/office/drawing/2014/main" xmlns="" id="{A18AFED1-9D9B-415E-927B-587735E3A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89234" y="5150536"/>
            <a:ext cx="914400" cy="914400"/>
          </a:xfrm>
          <a:prstGeom prst="rect">
            <a:avLst/>
          </a:prstGeom>
        </p:spPr>
      </p:pic>
      <p:pic>
        <p:nvPicPr>
          <p:cNvPr id="9" name="Graphic 8" descr="Home">
            <a:extLst>
              <a:ext uri="{FF2B5EF4-FFF2-40B4-BE49-F238E27FC236}">
                <a16:creationId xmlns:a16="http://schemas.microsoft.com/office/drawing/2014/main" xmlns="" id="{33482D7C-52D4-45D4-B629-2AF75C14EA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909733" y="4478867"/>
            <a:ext cx="914400" cy="914400"/>
          </a:xfrm>
          <a:prstGeom prst="rect">
            <a:avLst/>
          </a:prstGeom>
        </p:spPr>
      </p:pic>
      <p:pic>
        <p:nvPicPr>
          <p:cNvPr id="11" name="Graphic 10" descr="Map with pin">
            <a:extLst>
              <a:ext uri="{FF2B5EF4-FFF2-40B4-BE49-F238E27FC236}">
                <a16:creationId xmlns:a16="http://schemas.microsoft.com/office/drawing/2014/main" xmlns="" id="{4B5357F2-F5D2-4625-8B20-4CBB9CE219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951739" y="3606800"/>
            <a:ext cx="914400" cy="914400"/>
          </a:xfrm>
          <a:prstGeom prst="rect">
            <a:avLst/>
          </a:prstGeom>
        </p:spPr>
      </p:pic>
      <p:pic>
        <p:nvPicPr>
          <p:cNvPr id="13" name="Graphic 12" descr="Scales of Justice">
            <a:extLst>
              <a:ext uri="{FF2B5EF4-FFF2-40B4-BE49-F238E27FC236}">
                <a16:creationId xmlns:a16="http://schemas.microsoft.com/office/drawing/2014/main" xmlns="" id="{4B7E800C-231C-47F7-996D-A746ADB9D0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098707" y="58065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557"/>
            <a:ext cx="9144000" cy="1081551"/>
          </a:xfrm>
        </p:spPr>
        <p:txBody>
          <a:bodyPr>
            <a:noAutofit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Oversampling for Priority Population Estimates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2"/>
            <a:ext cx="7823771" cy="4564292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Problem: priority population, such as AGYW, may be a large component of the general population but be too small for a reliable sub-estimate  </a:t>
            </a:r>
          </a:p>
          <a:p>
            <a:pPr>
              <a:lnSpc>
                <a:spcPts val="3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Solution: adjust survey design so that group makes up a larger share of the survey sample than they do in the population </a:t>
            </a:r>
          </a:p>
          <a:p>
            <a:pPr>
              <a:lnSpc>
                <a:spcPts val="3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Allows better estimate attributes (incidence) of the group</a:t>
            </a:r>
          </a:p>
          <a:p>
            <a:pPr>
              <a:lnSpc>
                <a:spcPts val="3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Weighting used to estimate size of population</a:t>
            </a:r>
          </a:p>
          <a:p>
            <a:pPr marL="342900" lvl="1" indent="0">
              <a:lnSpc>
                <a:spcPts val="3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Graphic 3" descr="Map with pin">
            <a:extLst>
              <a:ext uri="{FF2B5EF4-FFF2-40B4-BE49-F238E27FC236}">
                <a16:creationId xmlns:a16="http://schemas.microsoft.com/office/drawing/2014/main" xmlns="" id="{7CB08893-C32E-4998-98D1-86105BE4A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5830" y="4800598"/>
            <a:ext cx="914400" cy="914400"/>
          </a:xfrm>
          <a:prstGeom prst="rect">
            <a:avLst/>
          </a:prstGeom>
        </p:spPr>
      </p:pic>
      <p:pic>
        <p:nvPicPr>
          <p:cNvPr id="5" name="Graphic 4" descr="Home">
            <a:extLst>
              <a:ext uri="{FF2B5EF4-FFF2-40B4-BE49-F238E27FC236}">
                <a16:creationId xmlns:a16="http://schemas.microsoft.com/office/drawing/2014/main" xmlns="" id="{31002548-D0B0-4F6B-B20B-E50AD5AE08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20230" y="5422188"/>
            <a:ext cx="914400" cy="914400"/>
          </a:xfrm>
          <a:prstGeom prst="rect">
            <a:avLst/>
          </a:prstGeom>
        </p:spPr>
      </p:pic>
      <p:pic>
        <p:nvPicPr>
          <p:cNvPr id="6" name="Graphic 5" descr="Home">
            <a:extLst>
              <a:ext uri="{FF2B5EF4-FFF2-40B4-BE49-F238E27FC236}">
                <a16:creationId xmlns:a16="http://schemas.microsoft.com/office/drawing/2014/main" xmlns="" id="{C9188987-0BD1-43C5-9C87-6C7C8CA140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14800" y="5422188"/>
            <a:ext cx="914400" cy="914400"/>
          </a:xfrm>
          <a:prstGeom prst="rect">
            <a:avLst/>
          </a:prstGeom>
        </p:spPr>
      </p:pic>
      <p:pic>
        <p:nvPicPr>
          <p:cNvPr id="7" name="Graphic 6" descr="Home">
            <a:extLst>
              <a:ext uri="{FF2B5EF4-FFF2-40B4-BE49-F238E27FC236}">
                <a16:creationId xmlns:a16="http://schemas.microsoft.com/office/drawing/2014/main" xmlns="" id="{5D994AA7-331E-46C7-91DA-71C01E701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26668" y="5430165"/>
            <a:ext cx="914400" cy="914400"/>
          </a:xfrm>
          <a:prstGeom prst="rect">
            <a:avLst/>
          </a:prstGeom>
        </p:spPr>
      </p:pic>
      <p:pic>
        <p:nvPicPr>
          <p:cNvPr id="8" name="Graphic 7" descr="Family with girl">
            <a:extLst>
              <a:ext uri="{FF2B5EF4-FFF2-40B4-BE49-F238E27FC236}">
                <a16:creationId xmlns:a16="http://schemas.microsoft.com/office/drawing/2014/main" xmlns="" id="{02676CBB-746F-46E9-9764-96557760BA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404533" y="5901265"/>
            <a:ext cx="914400" cy="914400"/>
          </a:xfrm>
          <a:prstGeom prst="rect">
            <a:avLst/>
          </a:prstGeom>
        </p:spPr>
      </p:pic>
      <p:pic>
        <p:nvPicPr>
          <p:cNvPr id="10" name="Graphic 9" descr="Woman">
            <a:extLst>
              <a:ext uri="{FF2B5EF4-FFF2-40B4-BE49-F238E27FC236}">
                <a16:creationId xmlns:a16="http://schemas.microsoft.com/office/drawing/2014/main" xmlns="" id="{E651572C-E33F-4994-982B-4CD823BE68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09067" y="5750318"/>
            <a:ext cx="914400" cy="914400"/>
          </a:xfrm>
          <a:prstGeom prst="rect">
            <a:avLst/>
          </a:prstGeom>
        </p:spPr>
      </p:pic>
      <p:pic>
        <p:nvPicPr>
          <p:cNvPr id="11" name="Graphic 10" descr="Woman">
            <a:extLst>
              <a:ext uri="{FF2B5EF4-FFF2-40B4-BE49-F238E27FC236}">
                <a16:creationId xmlns:a16="http://schemas.microsoft.com/office/drawing/2014/main" xmlns="" id="{340E1EA4-3D3F-4621-A4E6-DD058C60A5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697419" y="5793341"/>
            <a:ext cx="914400" cy="914400"/>
          </a:xfrm>
          <a:prstGeom prst="rect">
            <a:avLst/>
          </a:prstGeom>
        </p:spPr>
      </p:pic>
      <p:pic>
        <p:nvPicPr>
          <p:cNvPr id="12" name="Graphic 11" descr="Scales of Justice">
            <a:extLst>
              <a:ext uri="{FF2B5EF4-FFF2-40B4-BE49-F238E27FC236}">
                <a16:creationId xmlns:a16="http://schemas.microsoft.com/office/drawing/2014/main" xmlns="" id="{BF45C6CD-8D1C-455E-AB36-A964BDC18F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128571" y="57933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03" y="284365"/>
            <a:ext cx="8472791" cy="1143000"/>
          </a:xfrm>
        </p:spPr>
        <p:txBody>
          <a:bodyPr>
            <a:normAutofit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Sampling Methods for KP Surveys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88512" y="2605040"/>
            <a:ext cx="4837059" cy="28151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459" y="1532109"/>
            <a:ext cx="4445541" cy="50827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Respondent-driven sampling (snowball sampling)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Members of hard-to-reach group refer additional people within their group to the survey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Study procedures are completed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Non-random sampling is later adjusted through mathematical weighting to compensate for biases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-2" r="515" b="15397"/>
          <a:stretch/>
        </p:blipFill>
        <p:spPr>
          <a:xfrm>
            <a:off x="4968716" y="6344348"/>
            <a:ext cx="3676650" cy="193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3643" y="6532736"/>
            <a:ext cx="1463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Wirtz AL, et al., 2013</a:t>
            </a:r>
          </a:p>
        </p:txBody>
      </p:sp>
    </p:spTree>
    <p:extLst>
      <p:ext uri="{BB962C8B-B14F-4D97-AF65-F5344CB8AC3E}">
        <p14:creationId xmlns:p14="http://schemas.microsoft.com/office/powerpoint/2010/main" val="5147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170" y="320635"/>
            <a:ext cx="7669658" cy="1143000"/>
          </a:xfrm>
        </p:spPr>
        <p:txBody>
          <a:bodyPr>
            <a:normAutofit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Sampling Methods for KP Surveys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862" y="1896772"/>
            <a:ext cx="8391805" cy="5394365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Venue-based sampling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Recruitment of target population at venues where the target population gathers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Construction of a sampling frame for venue day/time units helps approximate random sampling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Both respondent driven and venue based sampling used to estimate HIV incidence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of target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</a:p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KP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size estimation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methods to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burden, e.g.: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Network scale-up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Catch and release</a:t>
            </a:r>
          </a:p>
        </p:txBody>
      </p:sp>
    </p:spTree>
    <p:extLst>
      <p:ext uri="{BB962C8B-B14F-4D97-AF65-F5344CB8AC3E}">
        <p14:creationId xmlns:p14="http://schemas.microsoft.com/office/powerpoint/2010/main" val="15744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The “Blue Book” on </a:t>
            </a:r>
            <a:b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Key Population 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901" y="1600202"/>
            <a:ext cx="4347713" cy="4525963"/>
          </a:xfrm>
        </p:spPr>
        <p:txBody>
          <a:bodyPr>
            <a:normAutofit/>
          </a:bodyPr>
          <a:lstStyle/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Tools for conducting surveys with KPs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Includes all basic aspects of survey methodology</a:t>
            </a:r>
          </a:p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Provide guidance on: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Biomarker considerations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Population size estimation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Questionnaire modules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Standard and newly proposed indicators</a:t>
            </a:r>
          </a:p>
          <a:p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684"/>
          <a:stretch/>
        </p:blipFill>
        <p:spPr>
          <a:xfrm>
            <a:off x="4606506" y="1600202"/>
            <a:ext cx="4296992" cy="5116284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837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Challenges: HIV Incidence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345" y="1628258"/>
            <a:ext cx="8743308" cy="5229742"/>
          </a:xfrm>
        </p:spPr>
        <p:txBody>
          <a:bodyPr>
            <a:normAutofit lnSpcReduction="10000"/>
          </a:bodyPr>
          <a:lstStyle/>
          <a:p>
            <a:pPr>
              <a:lnSpc>
                <a:spcPts val="3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Large sample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sizes required</a:t>
            </a:r>
          </a:p>
          <a:p>
            <a:pPr lvl="1">
              <a:lnSpc>
                <a:spcPts val="3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even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high incidence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</a:p>
          <a:p>
            <a:pPr lvl="1">
              <a:lnSpc>
                <a:spcPts val="3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applies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all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methods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drives cost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Hawthorne </a:t>
            </a:r>
            <a:r>
              <a:rPr lang="en-US" sz="2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endParaRPr lang="en-US" sz="2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000"/>
              </a:lnSpc>
            </a:pP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behavior related to being observed in a study</a:t>
            </a:r>
          </a:p>
          <a:p>
            <a:pPr lvl="1">
              <a:lnSpc>
                <a:spcPts val="3000"/>
              </a:lnSpc>
            </a:pP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 of prospective studies and relative advantage of cross-sectional surveys </a:t>
            </a:r>
          </a:p>
          <a:p>
            <a:pPr marL="342900" lvl="1" indent="0">
              <a:lnSpc>
                <a:spcPct val="150000"/>
              </a:lnSpc>
              <a:buNone/>
            </a:pP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266810"/>
              </p:ext>
            </p:extLst>
          </p:nvPr>
        </p:nvGraphicFramePr>
        <p:xfrm>
          <a:off x="1692789" y="3459163"/>
          <a:ext cx="5938463" cy="1480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2769">
                  <a:extLst>
                    <a:ext uri="{9D8B030D-6E8A-4147-A177-3AD203B41FA5}">
                      <a16:colId xmlns:a16="http://schemas.microsoft.com/office/drawing/2014/main" xmlns="" val="1833887334"/>
                    </a:ext>
                  </a:extLst>
                </a:gridCol>
                <a:gridCol w="2126751">
                  <a:extLst>
                    <a:ext uri="{9D8B030D-6E8A-4147-A177-3AD203B41FA5}">
                      <a16:colId xmlns:a16="http://schemas.microsoft.com/office/drawing/2014/main" xmlns="" val="3950753230"/>
                    </a:ext>
                  </a:extLst>
                </a:gridCol>
                <a:gridCol w="2208943">
                  <a:extLst>
                    <a:ext uri="{9D8B030D-6E8A-4147-A177-3AD203B41FA5}">
                      <a16:colId xmlns:a16="http://schemas.microsoft.com/office/drawing/2014/main" xmlns="" val="889329252"/>
                    </a:ext>
                  </a:extLst>
                </a:gridCol>
              </a:tblGrid>
              <a:tr h="6404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HIV incidence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 risk = 0.5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Relative risk = 0.6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4586365"/>
                  </a:ext>
                </a:extLst>
              </a:tr>
              <a:tr h="2799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6,208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10,338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129635"/>
                  </a:ext>
                </a:extLst>
              </a:tr>
              <a:tr h="2799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4,638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7,722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3543620"/>
                  </a:ext>
                </a:extLst>
              </a:tr>
              <a:tr h="2799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5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3,068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5,106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395696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35151" y="2935943"/>
            <a:ext cx="48736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 person-year observations required for 2-arm trial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Power=0.80, alpha=0.05, 2-sided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Disclosure of Speaker’s Interests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764465"/>
            <a:ext cx="7719237" cy="3051544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No conflict of interests</a:t>
            </a:r>
          </a:p>
        </p:txBody>
      </p:sp>
    </p:spTree>
    <p:extLst>
      <p:ext uri="{BB962C8B-B14F-4D97-AF65-F5344CB8AC3E}">
        <p14:creationId xmlns:p14="http://schemas.microsoft.com/office/powerpoint/2010/main" val="2685340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Challenges with Incidence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346" y="2085458"/>
            <a:ext cx="8743308" cy="5229742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2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  <a:endParaRPr lang="en-US" sz="2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000"/>
              </a:lnSpc>
            </a:pP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ability to keep study participants enrolled until all study procedures have been completed </a:t>
            </a:r>
          </a:p>
          <a:p>
            <a:pPr lvl="1">
              <a:lnSpc>
                <a:spcPts val="3000"/>
              </a:lnSpc>
            </a:pP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highest risk individuals are lost, estimate will be lower than actual rate</a:t>
            </a:r>
          </a:p>
          <a:p>
            <a:pPr>
              <a:lnSpc>
                <a:spcPts val="3000"/>
              </a:lnSpc>
            </a:pPr>
            <a:r>
              <a:rPr lang="en-US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of testing algorithm</a:t>
            </a:r>
          </a:p>
          <a:p>
            <a:pPr lvl="1">
              <a:lnSpc>
                <a:spcPts val="3000"/>
              </a:lnSpc>
            </a:pP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distinguish recent from chronic infections</a:t>
            </a:r>
          </a:p>
          <a:p>
            <a:pPr lvl="1">
              <a:lnSpc>
                <a:spcPts val="3000"/>
              </a:lnSpc>
            </a:pP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 on antibody maturation </a:t>
            </a:r>
            <a:r>
              <a:rPr lang="en-US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and performance characteristics of assay in specific population</a:t>
            </a:r>
            <a:endParaRPr lang="en-US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lnSpc>
                <a:spcPct val="150000"/>
              </a:lnSpc>
              <a:buNone/>
            </a:pP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Challenges with Incidence Estimates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511" y="1518009"/>
            <a:ext cx="8820365" cy="547097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Cross-sectional biomarker tests: ideal vs reality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983386" y="4256474"/>
            <a:ext cx="4690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Probability of positive test for recent infection</a:t>
            </a:r>
          </a:p>
        </p:txBody>
      </p:sp>
      <p:pic>
        <p:nvPicPr>
          <p:cNvPr id="6" name="Content Placeholder 3" descr="C:\Users\mcousin5\Desktop\Old_Projects\Dissertation_drafting_grad_mtls\2_drafts_and_additional_analysis\chapter_9_mtls\Presentation1_ideal.tif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r="2195"/>
          <a:stretch/>
        </p:blipFill>
        <p:spPr bwMode="auto">
          <a:xfrm>
            <a:off x="554232" y="2763748"/>
            <a:ext cx="4362093" cy="39918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98643" y="3887143"/>
            <a:ext cx="863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“window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 period”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921319" y="2363638"/>
            <a:ext cx="3658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Ideal assay for recent infection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070449" y="2363638"/>
            <a:ext cx="4073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Realistic assay for recent infection</a:t>
            </a:r>
          </a:p>
        </p:txBody>
      </p:sp>
      <p:pic>
        <p:nvPicPr>
          <p:cNvPr id="10" name="Picture 9" descr="C:\Users\mcousin5\Desktop\Old_Projects\Dissertation_drafting_grad_mtls\2_drafts_and_additional_analysis\chapter_9_mtls\Presentation1.tif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" r="2309"/>
          <a:stretch/>
        </p:blipFill>
        <p:spPr bwMode="auto">
          <a:xfrm>
            <a:off x="4999936" y="2763748"/>
            <a:ext cx="4119937" cy="39918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348787" y="5760424"/>
            <a:ext cx="746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“tail”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0157" y="5668091"/>
            <a:ext cx="988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“window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 period”</a:t>
            </a:r>
          </a:p>
        </p:txBody>
      </p:sp>
    </p:spTree>
    <p:extLst>
      <p:ext uri="{BB962C8B-B14F-4D97-AF65-F5344CB8AC3E}">
        <p14:creationId xmlns:p14="http://schemas.microsoft.com/office/powerpoint/2010/main" val="160243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What Existing Incidence Estimates </a:t>
            </a:r>
            <a:b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Don’t Tell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566" y="1707080"/>
            <a:ext cx="8870868" cy="49549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happening at other points in time and changes in incidence trends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where and how target population is most at risk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Impact and extent of migration into and out of specific areas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Lack of data in some areas (e.g. Russia and the Middle East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Insufficient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detail to inform the type of interventions needed 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7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Future of HIV Incidence Measures: </a:t>
            </a:r>
            <a:b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The Search for Surrogates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036" y="1672121"/>
            <a:ext cx="8953928" cy="4525963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Trends in population viral load measures as surrogates for HIV incidence</a:t>
            </a:r>
          </a:p>
          <a:p>
            <a:pPr lvl="1">
              <a:lnSpc>
                <a:spcPts val="3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Require lower sample sizes than cross-sectional lab assay incidence estimation</a:t>
            </a:r>
          </a:p>
          <a:p>
            <a:pPr lvl="1">
              <a:lnSpc>
                <a:spcPts val="3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Viremia among PLHIV versus viremia among entire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(sub) population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Biomarker discovery trial</a:t>
            </a:r>
          </a:p>
          <a:p>
            <a:pPr lvl="1">
              <a:lnSpc>
                <a:spcPts val="3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Improved recency assays that take fuller advantage of antibody maturation patterns </a:t>
            </a:r>
          </a:p>
          <a:p>
            <a:pPr lvl="1">
              <a:lnSpc>
                <a:spcPts val="3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Other biomarkers (e.g., IP-10) to screen for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inflammatory markers of acute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HIV infection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52567"/>
            <a:ext cx="4109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IP-10 = Interferon-γ–Inducible Protein 10</a:t>
            </a:r>
            <a:endParaRPr lang="en-US" sz="1200" dirty="0">
              <a:solidFill>
                <a:srgbClr val="004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86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The Future of Incidence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262" y="1905000"/>
            <a:ext cx="8093967" cy="483423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Rapid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HIV recency testing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be used to estimate incidence and improve surveillance without altering routine HIV care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in minutes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Ease-of-use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also facilitate measurements in PP and KP groups 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.g.,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Asante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assay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xmlns="" id="{3452A334-BC0D-4FE5-80BB-5F3ADDAF5C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5" t="67090" r="74485" b="10793"/>
          <a:stretch/>
        </p:blipFill>
        <p:spPr>
          <a:xfrm>
            <a:off x="5759116" y="4578097"/>
            <a:ext cx="2743200" cy="20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96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Many Unanswered Questions Remain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2"/>
            <a:ext cx="8686800" cy="525779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Will ART and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scale-up make recency assays harder to use?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 there other ways to measure viral exposure besides host antibody and inflammatory markers?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 we still need directly observed incidence?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it necessary to track outcomes of HIV-uninfected individuals to monitor the epidemic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would it be sufficient to track parameters of HIV-infected individuals, such as proportion on ART, proportion with high viral load?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37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Summary and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7067" y="1839686"/>
            <a:ext cx="8788400" cy="4899781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measures of HIV incidence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important for PP, KP and all populations</a:t>
            </a:r>
          </a:p>
          <a:p>
            <a:pPr lvl="1">
              <a:lnSpc>
                <a:spcPts val="3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Assess the ‘leading edge’ and guide prevention efforts 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Methods for PP and KP incidence measurement:</a:t>
            </a:r>
          </a:p>
          <a:p>
            <a:pPr lvl="1">
              <a:lnSpc>
                <a:spcPts val="3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Testing technology influences design for all populations</a:t>
            </a:r>
          </a:p>
          <a:p>
            <a:pPr lvl="1">
              <a:lnSpc>
                <a:spcPts val="3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Sampling is challenge for all measures of incidence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Recency assays: improving technology   </a:t>
            </a:r>
          </a:p>
          <a:p>
            <a:pPr lvl="1">
              <a:lnSpc>
                <a:spcPts val="3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ways to distinguish recent antibody profile</a:t>
            </a:r>
          </a:p>
          <a:p>
            <a:pPr lvl="1">
              <a:lnSpc>
                <a:spcPts val="3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Rapid, point-of-care methods 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Combination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the way forward</a:t>
            </a:r>
          </a:p>
        </p:txBody>
      </p:sp>
    </p:spTree>
    <p:extLst>
      <p:ext uri="{BB962C8B-B14F-4D97-AF65-F5344CB8AC3E}">
        <p14:creationId xmlns:p14="http://schemas.microsoft.com/office/powerpoint/2010/main" val="3059737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C19C4D-A446-416F-83F7-BC96B90C7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3200" y="2057399"/>
            <a:ext cx="6197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ICAP: Johnny Wylie and colleagues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JLI:  David Barr and colleagues</a:t>
            </a:r>
          </a:p>
        </p:txBody>
      </p:sp>
    </p:spTree>
    <p:extLst>
      <p:ext uri="{BB962C8B-B14F-4D97-AF65-F5344CB8AC3E}">
        <p14:creationId xmlns:p14="http://schemas.microsoft.com/office/powerpoint/2010/main" val="251872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75" y="1749983"/>
            <a:ext cx="8642249" cy="391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HIV Incidence among </a:t>
            </a:r>
            <a:br>
              <a:rPr lang="en-US" sz="2800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Populations, Young Adults and Adolescents</a:t>
            </a:r>
          </a:p>
          <a:p>
            <a:pPr marL="214313" indent="-214313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4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800100" lvl="1" indent="-342900">
              <a:lnSpc>
                <a:spcPts val="3000"/>
              </a:lnSpc>
              <a:buFontTx/>
              <a:buChar char="-"/>
            </a:pPr>
            <a:r>
              <a:rPr lang="en-US" sz="2400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measure HIV incidence</a:t>
            </a:r>
          </a:p>
          <a:p>
            <a:pPr marL="800100" lvl="1" indent="-342900">
              <a:lnSpc>
                <a:spcPts val="3000"/>
              </a:lnSpc>
              <a:buFontTx/>
              <a:buChar char="-"/>
            </a:pPr>
            <a:r>
              <a:rPr lang="en-US" sz="2400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HIV incidence estimates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Methods: focus on direct measures and sampling 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</a:p>
          <a:p>
            <a:pPr marL="214313" indent="-214313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</a:p>
          <a:p>
            <a:pPr marL="214313" indent="-214313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4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99A6DDF-1316-4FCF-BE93-BFFCBFB1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74746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774" y="284366"/>
            <a:ext cx="9187774" cy="1143000"/>
          </a:xfrm>
        </p:spPr>
        <p:txBody>
          <a:bodyPr>
            <a:noAutofit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Why Measure HIV Incidence?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992" y="1637129"/>
            <a:ext cx="8490008" cy="4698460"/>
          </a:xfrm>
        </p:spPr>
        <p:txBody>
          <a:bodyPr>
            <a:norm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Measure ‘leading edge’ of epidemic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Quantify number of new infections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Expose trends, risk factors and risk groups</a:t>
            </a: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Guide prevention efforts</a:t>
            </a:r>
          </a:p>
          <a:p>
            <a:pPr lvl="1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Essential tool in HIV prevention clinical trials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Assess impact of prevention and treatment programs</a:t>
            </a:r>
          </a:p>
          <a:p>
            <a:pPr lvl="2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who is missing out on benefit of efforts </a:t>
            </a:r>
          </a:p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Aid advocacy and accountability efforts</a:t>
            </a:r>
          </a:p>
        </p:txBody>
      </p:sp>
    </p:spTree>
    <p:extLst>
      <p:ext uri="{BB962C8B-B14F-4D97-AF65-F5344CB8AC3E}">
        <p14:creationId xmlns:p14="http://schemas.microsoft.com/office/powerpoint/2010/main" val="135409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Definition of Priority Populations (PP)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11" y="1417638"/>
            <a:ext cx="9105089" cy="507103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Population groups at elevated risk of new infection based on specific demographic features who account for large numbers of new HIV infections*</a:t>
            </a:r>
          </a:p>
          <a:p>
            <a:pPr lvl="1">
              <a:lnSpc>
                <a:spcPct val="12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Adolescent girls and young women (AGYW), and young men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main PP in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igh prevalence settings, particularly sub-Saharan Africa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Depending on the context, PP also include: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Prisoners, partners of PWID, and other vulnerable or marginalized groups (e.g., migrants, refugees)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Certain occupational groups such as miners, fishermen, farm workers, truck drivers, and uniformed personnel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814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100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http://www.unaids.org/sites/default/files/media_asset/20151019_JC2766_Fast-tracking_combination_prevention.pdf Pgs. 14-15</a:t>
            </a:r>
          </a:p>
        </p:txBody>
      </p:sp>
    </p:spTree>
    <p:extLst>
      <p:ext uri="{BB962C8B-B14F-4D97-AF65-F5344CB8AC3E}">
        <p14:creationId xmlns:p14="http://schemas.microsoft.com/office/powerpoint/2010/main" val="59472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Definition of Key Populations (KP)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697" y="1509204"/>
            <a:ext cx="8721423" cy="5348796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Population groups at elevated risk of new infection based on specific risk behaviors 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May vary by country but common features: </a:t>
            </a:r>
          </a:p>
          <a:p>
            <a:pPr lvl="1">
              <a:lnSpc>
                <a:spcPts val="3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Higher prevalence than general population</a:t>
            </a:r>
          </a:p>
          <a:p>
            <a:pPr lvl="1">
              <a:lnSpc>
                <a:spcPts val="3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Often a marginalized, stigmatized, “hard-to-reach” group</a:t>
            </a:r>
          </a:p>
          <a:p>
            <a:pPr lvl="1">
              <a:lnSpc>
                <a:spcPts val="3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Resources may not be geared to needs of group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UNAIDS Key Populations*:</a:t>
            </a:r>
          </a:p>
          <a:p>
            <a:pPr lvl="1">
              <a:lnSpc>
                <a:spcPts val="3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People who inject drugs (PWID)</a:t>
            </a:r>
          </a:p>
          <a:p>
            <a:pPr lvl="1">
              <a:lnSpc>
                <a:spcPts val="3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Gay men, men who have sex with men (MSM)</a:t>
            </a:r>
          </a:p>
          <a:p>
            <a:pPr lvl="1">
              <a:lnSpc>
                <a:spcPts val="3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Transgender persons</a:t>
            </a:r>
          </a:p>
          <a:p>
            <a:pPr lvl="1">
              <a:lnSpc>
                <a:spcPts val="3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Sex workers and their clients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20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100" dirty="0">
                <a:solidFill>
                  <a:srgbClr val="0045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http://www.unaids.org/en/topic/key-populations</a:t>
            </a:r>
          </a:p>
        </p:txBody>
      </p:sp>
    </p:spTree>
    <p:extLst>
      <p:ext uri="{BB962C8B-B14F-4D97-AF65-F5344CB8AC3E}">
        <p14:creationId xmlns:p14="http://schemas.microsoft.com/office/powerpoint/2010/main" val="30725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Estimates of Global Number of New HIV Infections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61" y="1605065"/>
            <a:ext cx="8851223" cy="4507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61" y="6112937"/>
            <a:ext cx="2527702" cy="6241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372B34D-4B57-4BF9-BB28-B31B6FFF68D0}"/>
              </a:ext>
            </a:extLst>
          </p:cNvPr>
          <p:cNvSpPr/>
          <p:nvPr/>
        </p:nvSpPr>
        <p:spPr>
          <a:xfrm>
            <a:off x="612406" y="5729443"/>
            <a:ext cx="8594937" cy="368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4AE3C2-7793-45C7-A7E6-C88D49A60338}"/>
              </a:ext>
            </a:extLst>
          </p:cNvPr>
          <p:cNvSpPr txBox="1"/>
          <p:nvPr/>
        </p:nvSpPr>
        <p:spPr>
          <a:xfrm>
            <a:off x="8311746" y="5743968"/>
            <a:ext cx="7333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2020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B42DFF-7E64-4672-BF66-A9D879526E2F}"/>
              </a:ext>
            </a:extLst>
          </p:cNvPr>
          <p:cNvSpPr txBox="1"/>
          <p:nvPr/>
        </p:nvSpPr>
        <p:spPr>
          <a:xfrm>
            <a:off x="943451" y="5732501"/>
            <a:ext cx="7333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1990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040AEF0-1DCC-4045-BEE5-06E6F0422E85}"/>
              </a:ext>
            </a:extLst>
          </p:cNvPr>
          <p:cNvSpPr txBox="1"/>
          <p:nvPr/>
        </p:nvSpPr>
        <p:spPr>
          <a:xfrm>
            <a:off x="3590484" y="2277979"/>
            <a:ext cx="5616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Estimates of new infections largely based on models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C441FEC-9016-46A7-80C7-9A1A009F19C3}"/>
              </a:ext>
            </a:extLst>
          </p:cNvPr>
          <p:cNvSpPr txBox="1"/>
          <p:nvPr/>
        </p:nvSpPr>
        <p:spPr>
          <a:xfrm>
            <a:off x="7307700" y="3351844"/>
            <a:ext cx="15279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1.8 million</a:t>
            </a:r>
            <a:endParaRPr lang="en-US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F846073-1C9A-4435-9FC9-D17762468313}"/>
              </a:ext>
            </a:extLst>
          </p:cNvPr>
          <p:cNvSpPr/>
          <p:nvPr/>
        </p:nvSpPr>
        <p:spPr>
          <a:xfrm>
            <a:off x="7804851" y="4287914"/>
            <a:ext cx="264869" cy="2407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F320969-3E87-4907-86D0-8BBF9DA5F536}"/>
              </a:ext>
            </a:extLst>
          </p:cNvPr>
          <p:cNvSpPr/>
          <p:nvPr/>
        </p:nvSpPr>
        <p:spPr>
          <a:xfrm>
            <a:off x="8636930" y="5252935"/>
            <a:ext cx="264869" cy="2407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2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8" y="234588"/>
            <a:ext cx="9095722" cy="1204573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PHIA Project:</a:t>
            </a:r>
            <a:b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</a:b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National HIV Incidence Measures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97462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phia.icap.columbia.edu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1642" y="1619203"/>
            <a:ext cx="40477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600"/>
              </a:spcBef>
              <a:defRPr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Population-based HIV Impact assessments (PHIA):</a:t>
            </a:r>
          </a:p>
          <a:p>
            <a:pPr lvl="0">
              <a:spcBef>
                <a:spcPts val="1600"/>
              </a:spcBef>
              <a:defRPr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- nationally representative, HIV-focused household surveys to assess the status of the HIV epidemic and the impact of national programs through:</a:t>
            </a:r>
          </a:p>
          <a:p>
            <a:pPr marL="342900" lvl="0" indent="-34290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1</a:t>
            </a:r>
            <a:r>
              <a:rPr lang="en-US" sz="2000" baseline="30000" dirty="0">
                <a:solidFill>
                  <a:srgbClr val="1F497D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o : </a:t>
            </a:r>
            <a:r>
              <a:rPr lang="en-US" sz="2000" b="1" dirty="0">
                <a:solidFill>
                  <a:srgbClr val="1F497D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National HIV incidence 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and prevalence of viral load suppression  </a:t>
            </a:r>
          </a:p>
          <a:p>
            <a:pPr marL="342900" lvl="0" indent="-342900">
              <a:spcBef>
                <a:spcPts val="1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2</a:t>
            </a:r>
            <a:r>
              <a:rPr lang="en-US" sz="2000" baseline="30000" dirty="0">
                <a:solidFill>
                  <a:srgbClr val="1F497D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o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objectives:  Adult and pediatric HIV prevalence, drug resistance, detectable ARVs CD4 distribution, among others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008C30-D975-42F4-AC5B-3E17EDC95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204"/>
            <a:ext cx="5021642" cy="534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2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National HIV Incidence</a:t>
            </a:r>
            <a:b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General Population, Adults (15–49 years)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831949"/>
              </p:ext>
            </p:extLst>
          </p:nvPr>
        </p:nvGraphicFramePr>
        <p:xfrm>
          <a:off x="0" y="1509205"/>
          <a:ext cx="9144000" cy="509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7" y="6558054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phia.icap.columbia.edu</a:t>
            </a:r>
          </a:p>
        </p:txBody>
      </p:sp>
    </p:spTree>
    <p:extLst>
      <p:ext uri="{BB962C8B-B14F-4D97-AF65-F5344CB8AC3E}">
        <p14:creationId xmlns:p14="http://schemas.microsoft.com/office/powerpoint/2010/main" val="2229947467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nner w/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CAP Logo with Blue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4953</TotalTime>
  <Words>1399</Words>
  <Application>Microsoft Office PowerPoint</Application>
  <PresentationFormat>On-screen Show (4:3)</PresentationFormat>
  <Paragraphs>237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MS PGothic</vt:lpstr>
      <vt:lpstr>MS PGothic</vt:lpstr>
      <vt:lpstr>Arial</vt:lpstr>
      <vt:lpstr>Calibri</vt:lpstr>
      <vt:lpstr>Calibri Light</vt:lpstr>
      <vt:lpstr>Courier New</vt:lpstr>
      <vt:lpstr>Garamond</vt:lpstr>
      <vt:lpstr>Blue Banner w/o Logo</vt:lpstr>
      <vt:lpstr>Office Theme</vt:lpstr>
      <vt:lpstr>ICAP Logo with Blue Header</vt:lpstr>
      <vt:lpstr>Measuring HIV Incidence among  Key Populations, Young Adults and Adolescents</vt:lpstr>
      <vt:lpstr>Disclosure of Speaker’s Interests</vt:lpstr>
      <vt:lpstr>Overview</vt:lpstr>
      <vt:lpstr>Why Measure HIV Incidence? </vt:lpstr>
      <vt:lpstr>Definition of Priority Populations (PP)</vt:lpstr>
      <vt:lpstr>Definition of Key Populations (KP)</vt:lpstr>
      <vt:lpstr>Estimates of Global Number of New HIV Infections </vt:lpstr>
      <vt:lpstr>PHIA Project:  National HIV Incidence Measures </vt:lpstr>
      <vt:lpstr>National HIV Incidence  General Population, Adults (15–49 years)</vt:lpstr>
      <vt:lpstr>HIV Incidence in Priority Populations: Adolescents &amp; Young Adults</vt:lpstr>
      <vt:lpstr>Key Populations are a Large Source of New HIV Infections </vt:lpstr>
      <vt:lpstr>Methods: Directly Observed Incidence Measurements</vt:lpstr>
      <vt:lpstr>Methods: Directly Observed Incidence Measurements</vt:lpstr>
      <vt:lpstr> Sampling: General Population Estimates PHIA Project and other general population survey </vt:lpstr>
      <vt:lpstr>Oversampling for Priority Population Estimates  </vt:lpstr>
      <vt:lpstr>Sampling Methods for KP Surveys </vt:lpstr>
      <vt:lpstr>Sampling Methods for KP Surveys</vt:lpstr>
      <vt:lpstr>The “Blue Book” on  Key Population Surveys</vt:lpstr>
      <vt:lpstr>Challenges: HIV Incidence Estimates</vt:lpstr>
      <vt:lpstr>Challenges with Incidence Estimates</vt:lpstr>
      <vt:lpstr>Challenges with Incidence Estimates</vt:lpstr>
      <vt:lpstr>What Existing Incidence Estimates  Don’t Tell Us</vt:lpstr>
      <vt:lpstr>Future of HIV Incidence Measures:  The Search for Surrogates</vt:lpstr>
      <vt:lpstr>The Future of Incidence Measures</vt:lpstr>
      <vt:lpstr>Many Unanswered Questions Remain</vt:lpstr>
      <vt:lpstr>Summary and Conclusion</vt:lpstr>
      <vt:lpstr>Thank You </vt:lpstr>
    </vt:vector>
  </TitlesOfParts>
  <Company>Columbia University - MSPH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Incidence in  Key &amp; Priority Populations: Identifying and Addressing Knowledge Gaps</dc:title>
  <dc:creator>Wylie, Johnny</dc:creator>
  <cp:lastModifiedBy>Saal</cp:lastModifiedBy>
  <cp:revision>246</cp:revision>
  <dcterms:created xsi:type="dcterms:W3CDTF">2018-07-11T17:01:56Z</dcterms:created>
  <dcterms:modified xsi:type="dcterms:W3CDTF">2018-07-22T08:37:24Z</dcterms:modified>
</cp:coreProperties>
</file>